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15l5xI3dNvdWmSQIMCkygvohz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90"/>
  </p:normalViewPr>
  <p:slideViewPr>
    <p:cSldViewPr snapToGrid="0">
      <p:cViewPr varScale="1">
        <p:scale>
          <a:sx n="99" d="100"/>
          <a:sy n="99" d="100"/>
        </p:scale>
        <p:origin x="137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69da06a5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2" name="Google Shape;192;g769da06a55_0_1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769da06a55_0_1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f0291087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1" name="Google Shape;201;g6f02910877_0_5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6f02910877_0_5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69da06a5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g769da06a55_0_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769da06a55_0_3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f0291087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f02910877_0_8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6f02910877_0_8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f0291087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f02910877_0_7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6f02910877_0_7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f0291087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" name="Google Shape;108;g6f02910877_0_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g6f02910877_0_2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f0291087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" name="Google Shape;116;g6f02910877_0_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6f02910877_0_3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motivation of this project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 is our proposed solution. </a:t>
            </a:r>
            <a:endParaRPr/>
          </a:p>
        </p:txBody>
      </p:sp>
      <p:sp>
        <p:nvSpPr>
          <p:cNvPr id="156" name="Google Shape;156;p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8229600" cy="585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/>
          <p:nvPr/>
        </p:nvSpPr>
        <p:spPr>
          <a:xfrm>
            <a:off x="152400" y="2590800"/>
            <a:ext cx="88392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Axiomatic Attribution for Deep Networks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52400" y="5161231"/>
            <a:ext cx="8839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2200"/>
            </a:pPr>
            <a:r>
              <a:rPr lang="en-IN" sz="2400" dirty="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Presenter: </a:t>
            </a:r>
            <a:r>
              <a:rPr lang="en-IN" sz="2400" dirty="0" err="1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Sanchit</a:t>
            </a:r>
            <a:r>
              <a:rPr lang="en-IN" sz="2400" dirty="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 Sinha</a:t>
            </a:r>
          </a:p>
          <a:p>
            <a:pPr algn="ctr"/>
            <a:r>
              <a:rPr lang="en-IN" sz="2000" dirty="0">
                <a:highlight>
                  <a:srgbClr val="FFFF00"/>
                </a:highlight>
              </a:rPr>
              <a:t>https://</a:t>
            </a:r>
            <a:r>
              <a:rPr lang="en-IN" sz="2000" dirty="0" err="1">
                <a:highlight>
                  <a:srgbClr val="FFFF00"/>
                </a:highlight>
              </a:rPr>
              <a:t>qdata.github.io</a:t>
            </a:r>
            <a:r>
              <a:rPr lang="en-IN" sz="2000" dirty="0">
                <a:highlight>
                  <a:srgbClr val="FFFF00"/>
                </a:highlight>
              </a:rPr>
              <a:t>/deep2Read/</a:t>
            </a:r>
            <a:r>
              <a:rPr lang="en-IN" sz="2000" dirty="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lang="en-IN" sz="1200" dirty="0"/>
          </a:p>
        </p:txBody>
      </p:sp>
      <p:sp>
        <p:nvSpPr>
          <p:cNvPr id="96" name="Google Shape;96;p1"/>
          <p:cNvSpPr txBox="1"/>
          <p:nvPr/>
        </p:nvSpPr>
        <p:spPr>
          <a:xfrm>
            <a:off x="76200" y="4419600"/>
            <a:ext cx="8839200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12 Feb</a:t>
            </a:r>
            <a:r>
              <a:rPr lang="en-US" sz="22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 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71" name="Google Shape;171;p8"/>
          <p:cNvSpPr txBox="1"/>
          <p:nvPr/>
        </p:nvSpPr>
        <p:spPr>
          <a:xfrm>
            <a:off x="258100" y="1487450"/>
            <a:ext cx="8124000" cy="4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The integral can be well approximated using summation over many steps. Practical usage can use about 20-300 steps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Baseline selection for images: Black images (0 valued pixel values)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Baseline for text: (0 valued vectors)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Once the gradients are found, they are multiplied with the image to get the final explainable maps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2" name="Google Shape;17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248574"/>
            <a:ext cx="5512076" cy="9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Data Summary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p9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82296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Georgia"/>
              <a:buChar char="•"/>
            </a:pPr>
            <a:r>
              <a:rPr lang="en-US" sz="20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Imagenet and GoogleNet</a:t>
            </a:r>
            <a:endParaRPr sz="20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Georgia"/>
              <a:buChar char="•"/>
            </a:pPr>
            <a:r>
              <a:rPr lang="en-US" sz="20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Diabetic Retinopathy Prediction - (Gulshan et al., 2016)</a:t>
            </a:r>
            <a:endParaRPr sz="20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Georgia"/>
              <a:buChar char="•"/>
            </a:pPr>
            <a:r>
              <a:rPr lang="en-US" sz="20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WikiTableQuestions dataset - (Kim, 2014)</a:t>
            </a:r>
            <a:endParaRPr sz="20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Georgia"/>
              <a:buChar char="•"/>
            </a:pPr>
            <a:r>
              <a:rPr lang="en-US" sz="20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Chemistry W2n2 dataset</a:t>
            </a:r>
            <a:endParaRPr sz="20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0" name="Google Shape;180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Experimental Results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- Images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88" name="Google Shape;18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00" y="1082675"/>
            <a:ext cx="4166249" cy="578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849" y="1915925"/>
            <a:ext cx="4473751" cy="3153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9da06a55_0_1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96" name="Google Shape;196;g769da06a55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964575"/>
            <a:ext cx="4797500" cy="2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769da06a55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000" y="3023825"/>
            <a:ext cx="4577375" cy="35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769da06a55_0_19"/>
          <p:cNvSpPr/>
          <p:nvPr/>
        </p:nvSpPr>
        <p:spPr>
          <a:xfrm>
            <a:off x="906463" y="0"/>
            <a:ext cx="685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Experimental Results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- Text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f02910877_0_5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05" name="Google Shape;205;g6f02910877_0_56"/>
          <p:cNvSpPr/>
          <p:nvPr/>
        </p:nvSpPr>
        <p:spPr>
          <a:xfrm>
            <a:off x="906476" y="0"/>
            <a:ext cx="7426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Experimental Results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- Chemistry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6" name="Google Shape;206;g6f02910877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752600"/>
            <a:ext cx="6824860" cy="479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9da06a55_0_3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13" name="Google Shape;213;g769da06a55_0_30"/>
          <p:cNvSpPr/>
          <p:nvPr/>
        </p:nvSpPr>
        <p:spPr>
          <a:xfrm>
            <a:off x="373063" y="152400"/>
            <a:ext cx="685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Conclusion/ Future Work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" name="Google Shape;214;g769da06a55_0_30"/>
          <p:cNvSpPr txBox="1"/>
          <p:nvPr/>
        </p:nvSpPr>
        <p:spPr>
          <a:xfrm>
            <a:off x="492575" y="1829575"/>
            <a:ext cx="7690200" cy="4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Introduced Integrated gradients: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○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Maintains Sensitivity (Completeness)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○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Implementation Invariant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○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Has Linearity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Proposed axioms which are universal and baseline for further methods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9525" y="1752600"/>
            <a:ext cx="9067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p1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22" name="Google Shape;222;p13"/>
          <p:cNvSpPr txBox="1"/>
          <p:nvPr/>
        </p:nvSpPr>
        <p:spPr>
          <a:xfrm>
            <a:off x="516025" y="1888175"/>
            <a:ext cx="81006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Layer Wise Relevance Propagation - Binder, Alexander, Montavon, Gregoire, Bach, Sebastian, ´ Muller, Klaus-Robert, and Samek, Wojciech. Layer- ¨ wise relevance propagation for neural networks with local renormalization layers. CoRR, 2016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DeepLift - Shrikumar, Avanti, Greenside, Peyton, and Kundaje, Anshul. Learning important features through propagating activation differences. CoRR, abs/1704.02685, 2017. URL http://arxiv.org/abs/1704.02685.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Deconvolutions - Zeiler, Matthew D. and Fergus, Rob. Visualizing and understanding convolutional networks. In ECCV, pp. 818– 833, 2014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Guided Backprop - Springenberg, Jost Tobias, Dosovitskiy, Alexey, Brox, Thomas, and Riedmiller, Martin A. Striving for simplicity: The all convolutional net. CoRR, 2014.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f02910877_0_8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29" name="Google Shape;229;g6f02910877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25" y="0"/>
            <a:ext cx="703342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f02910877_0_71"/>
          <p:cNvSpPr txBox="1">
            <a:spLocks noGrp="1"/>
          </p:cNvSpPr>
          <p:nvPr>
            <p:ph type="body" idx="1"/>
          </p:nvPr>
        </p:nvSpPr>
        <p:spPr>
          <a:xfrm>
            <a:off x="316125" y="1568798"/>
            <a:ext cx="8370600" cy="493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Font typeface="Georgia"/>
              <a:buChar char="•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Adversarial Training =&gt; Better Saliency maps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Can we use Saliency maps =&gt; adversarial robustness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Font typeface="Georgia"/>
              <a:buChar char="•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Quantification metrics for saliency maps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•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Modifying GradCAM for ConvGNNs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•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Computing Saliency maps for GANs - Making GANs explainable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g6f02910877_0_7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37" name="Google Shape;237;g6f02910877_0_71"/>
          <p:cNvSpPr/>
          <p:nvPr/>
        </p:nvSpPr>
        <p:spPr>
          <a:xfrm>
            <a:off x="373063" y="152400"/>
            <a:ext cx="685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Ideas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Background - Attribution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492575" y="1770950"/>
            <a:ext cx="8241300" cy="46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-US" sz="1800" b="1">
                <a:latin typeface="Georgia"/>
                <a:ea typeface="Georgia"/>
                <a:cs typeface="Georgia"/>
                <a:sym typeface="Georgia"/>
              </a:rPr>
              <a:t>Attribution: </a:t>
            </a:r>
            <a:endParaRPr sz="1800" b="1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Let F(x) represent output of a DNN on input x (x1,x2,...xn) [n-dimensional]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Attribution wrt a baseline A (x,x_) is a vector of same dimension of the input [n-dimensional]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Intuitively, the weight(importance) each feature has in making the prediction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3829050"/>
            <a:ext cx="2916824" cy="3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f02910877_0_21"/>
          <p:cNvSpPr/>
          <p:nvPr/>
        </p:nvSpPr>
        <p:spPr>
          <a:xfrm>
            <a:off x="373063" y="152400"/>
            <a:ext cx="685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Background -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Axioms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g6f02910877_0_21"/>
          <p:cNvSpPr txBox="1"/>
          <p:nvPr/>
        </p:nvSpPr>
        <p:spPr>
          <a:xfrm>
            <a:off x="160175" y="1542350"/>
            <a:ext cx="8863200" cy="52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b="1">
                <a:latin typeface="Georgia"/>
                <a:ea typeface="Georgia"/>
                <a:cs typeface="Georgia"/>
                <a:sym typeface="Georgia"/>
              </a:rPr>
              <a:t>Sensitivity(a)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: If for every input and baseline that differ in one feature and  have different predictions, then the differing feature should be given a non-zero attribution score.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Sensitivity(b)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If the function implemented by the DNN does not depend (mathematically) on some variable, then the attribution to that variable is always zero.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b="1">
                <a:latin typeface="Georgia"/>
                <a:ea typeface="Georgia"/>
                <a:cs typeface="Georgia"/>
                <a:sym typeface="Georgia"/>
              </a:rPr>
              <a:t>Implementation Invariance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: the attributions are always identical for two functionally equivalent networks. It should not depend on the implementation of the network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b="1">
                <a:latin typeface="Georgia"/>
                <a:ea typeface="Georgia"/>
                <a:cs typeface="Georgia"/>
                <a:sym typeface="Georgia"/>
              </a:rPr>
              <a:t>Linearity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: Linear composition of two deep networks modeled by the functions f1 and f2 to form a third network that models the function a×f1+b×f2, then the attributions for a × f1 + b × f2 to be the weighted sum of the attributions for f1 and f2 with weights a and b respectively.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3" name="Google Shape;113;g6f0291087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4381500"/>
            <a:ext cx="2133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f02910877_0_33"/>
          <p:cNvSpPr/>
          <p:nvPr/>
        </p:nvSpPr>
        <p:spPr>
          <a:xfrm>
            <a:off x="373078" y="152400"/>
            <a:ext cx="853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Background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- Previous Methods weakness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" name="Google Shape;120;g6f02910877_0_33"/>
          <p:cNvSpPr txBox="1"/>
          <p:nvPr/>
        </p:nvSpPr>
        <p:spPr>
          <a:xfrm>
            <a:off x="140400" y="1419325"/>
            <a:ext cx="8863200" cy="52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b="1">
                <a:latin typeface="Georgia"/>
                <a:ea typeface="Georgia"/>
                <a:cs typeface="Georgia"/>
                <a:sym typeface="Georgia"/>
              </a:rPr>
              <a:t>Violating Sensitivity: 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“Gradients*inputs (element-wise)” - standard debugging practice (at time of writing the paper) violate sensitivity.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Why?- Assume F(x) = 1 − ReLU(1−x). Taking baseline, x=0. Gradient of F(x) for x&gt;1 becomes 0. So lets say at x= 2, even though function is changing from 0 to 1, the attribution score is 0.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Intuitively, the prediction function may flatten at the input and thus have zero gradient despite the function value at the input being different from that at the baseline.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DeConvNets and Guided backpropagation also violate because these methods back-propogate through a ReLU node only if the ReLU is turned on at the input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b="1">
                <a:latin typeface="Georgia"/>
                <a:ea typeface="Georgia"/>
                <a:cs typeface="Georgia"/>
                <a:sym typeface="Georgia"/>
              </a:rPr>
              <a:t>Violating Implementation Invariance: 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DeepLift and LRP violate this. The outputs of the methods should not depend on the model if the inputs and outputs are same.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The attributions are sensitive to unimportant aspects of the models. For instance, if the network architecture has more degrees of freedom than needed to represent a function then there may be two sets of values for the network parameters that lead to the same function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Motivation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8" name="Google Shape;128;p2"/>
          <p:cNvSpPr txBox="1"/>
          <p:nvPr/>
        </p:nvSpPr>
        <p:spPr>
          <a:xfrm>
            <a:off x="375350" y="1876450"/>
            <a:ext cx="8264700" cy="4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Evaluation of attribution methods is challenging.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It is hard to explain errors that are due to misbehavior of the model or the misbehavior of the attribution method.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Hence, axiomatic approach is proposed: any method which satisfies the axioms should be desirable (at least on paper)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Designing a method which satisfies all the axioms proposed. They call it Integrated Gradients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Showing that previous methods don’t satisfy the axioms proposed and hence lack generalization and performance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Related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516025" y="1888175"/>
            <a:ext cx="81006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Layer Wise Relevance Propagation - Binder, Alexander, Montavon, Gregoire, Bach, Sebastian, ´ Muller, Klaus-Robert, and Samek, Wojciech. Layer- ¨ wise relevance propagation for neural networks with local renormalization layers. CoRR, 2016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DeepLift - Shrikumar, Avanti, Greenside, Peyton, and Kundaje, Anshul. Learning important features through propagating activation differences. CoRR, abs/1704.02685, 2017. URL http://arxiv.org/abs/1704.02685.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Deconvolutions - Zeiler, Matthew D. and Fergus, Rob. Visualizing and understanding convolutional networks. In ECCV, pp. 818– 833, 2014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Guided Backprop - Springenberg, Jost Tobias, Dosovitskiy, Alexey, Brox, Thomas, and Riedmiller, Martin A. Striving for simplicity: The all convolutional net. CoRR, 2014.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Claim / Target Task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516025" y="1747500"/>
            <a:ext cx="8170800" cy="4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Present 2 axioms which every attribution method should satisfy to be considered good enough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Present a novel method which satisfies all axioms called Integrated Gradients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Combine the best of both worlds - Implementation Invariance of Gradients along with the Sensitivity of techniques like LRP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or DeepLift.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Demonstrate results on both vision and textual problems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/>
          <p:nvPr/>
        </p:nvSpPr>
        <p:spPr>
          <a:xfrm>
            <a:off x="373063" y="152400"/>
            <a:ext cx="87709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An Intuitive Figure Showing WHY Claim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52" name="Google Shape;1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025" y="1600200"/>
            <a:ext cx="6193364" cy="464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Proposed Solution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9" name="Google Shape;159;p7" descr="Inline image 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 descr="https://www.uni-marburg.de/sprachenzentrum/sprachen-tandem/icons/classic-timer-icon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258100" y="1487450"/>
            <a:ext cx="8124000" cy="4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Integrated Gradients: Formulated for every dimension i as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Basically, it says that we should sum up all gradients along the straight line from baseline to input. Once we do this, we get: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Why Straight Line? - Maximum gradients will be accumulated by moving on a straight line as opposed to a curvy way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2" name="Google Shape;1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68052"/>
            <a:ext cx="5945099" cy="8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400" y="3288725"/>
            <a:ext cx="4322026" cy="6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1234</Words>
  <Application>Microsoft Macintosh PowerPoint</Application>
  <PresentationFormat>On-screen Show (4:3)</PresentationFormat>
  <Paragraphs>131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Georgia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Qi, Yanjun (yq2h)</cp:lastModifiedBy>
  <cp:revision>1</cp:revision>
  <dcterms:created xsi:type="dcterms:W3CDTF">2009-01-05T15:07:26Z</dcterms:created>
  <dcterms:modified xsi:type="dcterms:W3CDTF">2021-06-17T20:34:38Z</dcterms:modified>
</cp:coreProperties>
</file>